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6" r:id="rId3"/>
    <p:sldId id="257" r:id="rId4"/>
    <p:sldId id="258" r:id="rId5"/>
    <p:sldId id="269" r:id="rId6"/>
    <p:sldId id="260" r:id="rId7"/>
    <p:sldId id="261" r:id="rId8"/>
    <p:sldId id="270" r:id="rId9"/>
    <p:sldId id="267" r:id="rId10"/>
    <p:sldId id="264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416" autoAdjust="0"/>
  </p:normalViewPr>
  <p:slideViewPr>
    <p:cSldViewPr>
      <p:cViewPr varScale="1">
        <p:scale>
          <a:sx n="60" d="100"/>
          <a:sy n="6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1FB51D-B925-43B6-A722-2E7C8FB3396B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E51DAE-44CF-4753-9713-09B57AE75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481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Users are different to members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What</a:t>
            </a:r>
            <a:r>
              <a:rPr lang="en-US" baseline="0" dirty="0" smtClean="0"/>
              <a:t> is a macro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What is a user control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51DAE-44CF-4753-9713-09B57AE75C7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731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0FEA4-09CD-4D7A-92B9-F004BFF7101A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39586-A5E1-4F73-BE85-BF3B2C91B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2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0FEA4-09CD-4D7A-92B9-F004BFF7101A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39586-A5E1-4F73-BE85-BF3B2C91B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383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0FEA4-09CD-4D7A-92B9-F004BFF7101A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39586-A5E1-4F73-BE85-BF3B2C91B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9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0FEA4-09CD-4D7A-92B9-F004BFF7101A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39586-A5E1-4F73-BE85-BF3B2C91B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97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0FEA4-09CD-4D7A-92B9-F004BFF7101A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39586-A5E1-4F73-BE85-BF3B2C91B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21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0FEA4-09CD-4D7A-92B9-F004BFF7101A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39586-A5E1-4F73-BE85-BF3B2C91B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444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0FEA4-09CD-4D7A-92B9-F004BFF7101A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39586-A5E1-4F73-BE85-BF3B2C91B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980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0FEA4-09CD-4D7A-92B9-F004BFF7101A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39586-A5E1-4F73-BE85-BF3B2C91B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57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0FEA4-09CD-4D7A-92B9-F004BFF7101A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39586-A5E1-4F73-BE85-BF3B2C91B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30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0FEA4-09CD-4D7A-92B9-F004BFF7101A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39586-A5E1-4F73-BE85-BF3B2C91B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28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0FEA4-09CD-4D7A-92B9-F004BFF7101A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39586-A5E1-4F73-BE85-BF3B2C91B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787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0FEA4-09CD-4D7A-92B9-F004BFF7101A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39586-A5E1-4F73-BE85-BF3B2C91B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444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wner\Desktop\gradient9265021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200"/>
            <a:ext cx="9144000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800000"/>
                </a:solidFill>
              </a:rPr>
              <a:t>The Western Indian Ocean- Invasive Species Practitioners Network </a:t>
            </a:r>
            <a:br>
              <a:rPr lang="en-US" b="1" dirty="0" smtClean="0">
                <a:solidFill>
                  <a:srgbClr val="800000"/>
                </a:solidFill>
              </a:rPr>
            </a:br>
            <a:r>
              <a:rPr lang="en-US" b="1" dirty="0" smtClean="0">
                <a:solidFill>
                  <a:srgbClr val="800000"/>
                </a:solidFill>
              </a:rPr>
              <a:t>(WIO-ISPN)</a:t>
            </a:r>
            <a:endParaRPr lang="en-US" b="1" dirty="0">
              <a:solidFill>
                <a:srgbClr val="8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0786" y="4953000"/>
            <a:ext cx="6400800" cy="1752600"/>
          </a:xfrm>
        </p:spPr>
        <p:txBody>
          <a:bodyPr>
            <a:normAutofit/>
          </a:bodyPr>
          <a:lstStyle/>
          <a:p>
            <a:r>
              <a:rPr lang="en-US" sz="2400" i="1" dirty="0" err="1" smtClean="0">
                <a:solidFill>
                  <a:srgbClr val="003300"/>
                </a:solidFill>
              </a:rPr>
              <a:t>BTech</a:t>
            </a:r>
            <a:r>
              <a:rPr lang="en-US" sz="2400" i="1" dirty="0" smtClean="0">
                <a:solidFill>
                  <a:srgbClr val="003300"/>
                </a:solidFill>
              </a:rPr>
              <a:t> 451 Project 2012</a:t>
            </a:r>
          </a:p>
          <a:p>
            <a:r>
              <a:rPr lang="en-US" sz="2400" i="1" dirty="0" smtClean="0">
                <a:solidFill>
                  <a:srgbClr val="003300"/>
                </a:solidFill>
              </a:rPr>
              <a:t>By </a:t>
            </a:r>
            <a:r>
              <a:rPr lang="en-US" sz="2400" i="1" dirty="0" err="1" smtClean="0">
                <a:solidFill>
                  <a:srgbClr val="003300"/>
                </a:solidFill>
              </a:rPr>
              <a:t>Afshaa</a:t>
            </a:r>
            <a:r>
              <a:rPr lang="en-US" sz="2400" i="1" dirty="0" smtClean="0">
                <a:solidFill>
                  <a:srgbClr val="003300"/>
                </a:solidFill>
              </a:rPr>
              <a:t> </a:t>
            </a:r>
            <a:r>
              <a:rPr lang="en-US" sz="2400" i="1" dirty="0" err="1" smtClean="0">
                <a:solidFill>
                  <a:srgbClr val="003300"/>
                </a:solidFill>
              </a:rPr>
              <a:t>Sacranie</a:t>
            </a:r>
            <a:endParaRPr lang="en-US" sz="2400" i="1" dirty="0">
              <a:solidFill>
                <a:srgbClr val="003300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560786" y="35814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i="1" dirty="0" smtClean="0">
                <a:solidFill>
                  <a:srgbClr val="003300"/>
                </a:solidFill>
              </a:rPr>
              <a:t>For the Invasive Species Specialist Group</a:t>
            </a:r>
            <a:endParaRPr lang="en-US" sz="2400" i="1" dirty="0">
              <a:solidFill>
                <a:srgbClr val="003300"/>
              </a:solidFill>
            </a:endParaRPr>
          </a:p>
        </p:txBody>
      </p:sp>
      <p:pic>
        <p:nvPicPr>
          <p:cNvPr id="1027" name="Picture 3" descr="C:\Users\Owner\Pictures\Picture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1995" y="4013994"/>
            <a:ext cx="1018381" cy="939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793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Owner\Desktop\gradient9265021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200"/>
            <a:ext cx="9144000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What I Have Gained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DAL</a:t>
            </a:r>
          </a:p>
          <a:p>
            <a:pPr algn="just"/>
            <a:r>
              <a:rPr lang="en-US" dirty="0" smtClean="0"/>
              <a:t>Creating </a:t>
            </a:r>
            <a:r>
              <a:rPr lang="en-US" dirty="0" smtClean="0">
                <a:solidFill>
                  <a:srgbClr val="003300"/>
                </a:solidFill>
              </a:rPr>
              <a:t>user controls </a:t>
            </a:r>
            <a:r>
              <a:rPr lang="en-US" dirty="0" smtClean="0"/>
              <a:t>and adding them as macros </a:t>
            </a:r>
          </a:p>
          <a:p>
            <a:pPr algn="just"/>
            <a:r>
              <a:rPr lang="en-US" dirty="0" smtClean="0"/>
              <a:t>Tortoise SVN</a:t>
            </a:r>
            <a:r>
              <a:rPr lang="en-US" dirty="0"/>
              <a:t> </a:t>
            </a:r>
            <a:r>
              <a:rPr lang="en-US" dirty="0" smtClean="0"/>
              <a:t>enabled </a:t>
            </a:r>
            <a:r>
              <a:rPr lang="en-US" dirty="0" smtClean="0">
                <a:solidFill>
                  <a:srgbClr val="003300"/>
                </a:solidFill>
              </a:rPr>
              <a:t>version control</a:t>
            </a:r>
            <a:r>
              <a:rPr lang="en-US" dirty="0" smtClean="0"/>
              <a:t>:</a:t>
            </a:r>
          </a:p>
          <a:p>
            <a:pPr lvl="1" algn="just"/>
            <a:r>
              <a:rPr lang="en-US" dirty="0" smtClean="0"/>
              <a:t>To get the latest and most stable version of the code</a:t>
            </a:r>
          </a:p>
          <a:p>
            <a:pPr lvl="1" algn="just"/>
            <a:r>
              <a:rPr lang="en-US" dirty="0" smtClean="0"/>
              <a:t>To get old code back</a:t>
            </a:r>
          </a:p>
          <a:p>
            <a:pPr algn="just"/>
            <a:r>
              <a:rPr lang="en-US" dirty="0" smtClean="0"/>
              <a:t>Experience in a working environment</a:t>
            </a:r>
          </a:p>
          <a:p>
            <a:pPr algn="just"/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9" y="4343400"/>
            <a:ext cx="819807" cy="905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2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Owner\Desktop\gradient9265021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200"/>
            <a:ext cx="9144000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Acknowledgement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smtClean="0"/>
              <a:t>Thank you to my academic mentor Ms. Angela Chang and my industry mentors Ms. </a:t>
            </a:r>
            <a:r>
              <a:rPr lang="en-US" dirty="0" err="1" smtClean="0"/>
              <a:t>Shyama</a:t>
            </a:r>
            <a:r>
              <a:rPr lang="en-US" dirty="0" smtClean="0"/>
              <a:t> </a:t>
            </a:r>
            <a:r>
              <a:rPr lang="en-US" dirty="0" err="1" smtClean="0"/>
              <a:t>Pagad</a:t>
            </a:r>
            <a:r>
              <a:rPr lang="en-US" dirty="0" smtClean="0"/>
              <a:t>, Mr. Chris Craig and Mr. Mikhail </a:t>
            </a:r>
            <a:r>
              <a:rPr lang="en-US" dirty="0" err="1" smtClean="0"/>
              <a:t>Diatchenko</a:t>
            </a:r>
            <a:r>
              <a:rPr lang="en-US" dirty="0" smtClean="0"/>
              <a:t>. </a:t>
            </a:r>
            <a:endParaRPr lang="en-US" dirty="0"/>
          </a:p>
        </p:txBody>
      </p:sp>
      <p:pic>
        <p:nvPicPr>
          <p:cNvPr id="1026" name="Picture 2" descr="http://images.mylot.com/userImages/images/postphotos/2512966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292" b="91845" l="9402" r="89744">
                        <a14:foregroundMark x1="26496" y1="26609" x2="42735" y2="8584"/>
                        <a14:foregroundMark x1="42308" y1="9442" x2="59829" y2="20172"/>
                        <a14:foregroundMark x1="59402" y1="21459" x2="40598" y2="60086"/>
                        <a14:foregroundMark x1="59402" y1="22318" x2="60684" y2="84979"/>
                        <a14:foregroundMark x1="60684" y1="21030" x2="71368" y2="84120"/>
                        <a14:foregroundMark x1="55556" y1="8584" x2="71368" y2="61373"/>
                        <a14:foregroundMark x1="36752" y1="54936" x2="42735" y2="42060"/>
                        <a14:foregroundMark x1="37179" y1="77682" x2="40598" y2="69099"/>
                        <a14:foregroundMark x1="67521" y1="30043" x2="70513" y2="5407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922495"/>
            <a:ext cx="2228850" cy="2219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200400" y="4648200"/>
            <a:ext cx="16573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3300"/>
                </a:solidFill>
              </a:rPr>
              <a:t>Questions</a:t>
            </a:r>
            <a:endParaRPr lang="en-US" sz="2800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14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Owner\Desktop\gradient9265021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200"/>
            <a:ext cx="9144000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Overview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60000"/>
              </a:lnSpc>
            </a:pPr>
            <a:r>
              <a:rPr lang="en-US" dirty="0" smtClean="0"/>
              <a:t>The WIO-ISPN’s main purpose is for communication and the sharing of information on invasive species. It allows:</a:t>
            </a:r>
          </a:p>
          <a:p>
            <a:pPr lvl="1" algn="just">
              <a:lnSpc>
                <a:spcPct val="160000"/>
              </a:lnSpc>
            </a:pPr>
            <a:r>
              <a:rPr lang="en-US" dirty="0" smtClean="0"/>
              <a:t>Searching of specialists</a:t>
            </a:r>
          </a:p>
          <a:p>
            <a:pPr lvl="1" algn="just">
              <a:lnSpc>
                <a:spcPct val="160000"/>
              </a:lnSpc>
            </a:pPr>
            <a:r>
              <a:rPr lang="en-US" dirty="0" smtClean="0"/>
              <a:t>Registering oneself as a specialist</a:t>
            </a:r>
          </a:p>
          <a:p>
            <a:pPr lvl="1" algn="just">
              <a:lnSpc>
                <a:spcPct val="160000"/>
              </a:lnSpc>
            </a:pPr>
            <a:r>
              <a:rPr lang="en-US" dirty="0" smtClean="0"/>
              <a:t>Searching for information in the form of books, articles, journals, all online resources</a:t>
            </a:r>
          </a:p>
          <a:p>
            <a:pPr lvl="1" algn="just">
              <a:lnSpc>
                <a:spcPct val="160000"/>
              </a:lnSpc>
            </a:pPr>
            <a:r>
              <a:rPr lang="en-US" dirty="0" smtClean="0"/>
              <a:t>Entering resources into the system </a:t>
            </a:r>
          </a:p>
          <a:p>
            <a:pPr lvl="1" algn="just">
              <a:lnSpc>
                <a:spcPct val="160000"/>
              </a:lnSpc>
            </a:pPr>
            <a:r>
              <a:rPr lang="en-US" dirty="0" smtClean="0"/>
              <a:t>Blog</a:t>
            </a:r>
          </a:p>
        </p:txBody>
      </p:sp>
    </p:spTree>
    <p:extLst>
      <p:ext uri="{BB962C8B-B14F-4D97-AF65-F5344CB8AC3E}">
        <p14:creationId xmlns:p14="http://schemas.microsoft.com/office/powerpoint/2010/main" val="55916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Owner\Desktop\gradient9265021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200"/>
            <a:ext cx="9144000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The Tool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20000"/>
              </a:lnSpc>
            </a:pPr>
            <a:r>
              <a:rPr lang="en-US" sz="2800" dirty="0" smtClean="0"/>
              <a:t>After considering many tools, the tool that was chosen is </a:t>
            </a:r>
            <a:r>
              <a:rPr lang="en-US" sz="2800" i="1" dirty="0" smtClean="0">
                <a:solidFill>
                  <a:srgbClr val="003300"/>
                </a:solidFill>
              </a:rPr>
              <a:t>UMBRACO</a:t>
            </a:r>
          </a:p>
          <a:p>
            <a:pPr algn="just">
              <a:lnSpc>
                <a:spcPct val="120000"/>
              </a:lnSpc>
            </a:pPr>
            <a:r>
              <a:rPr lang="en-US" sz="2800" dirty="0" err="1" smtClean="0"/>
              <a:t>Umbraco</a:t>
            </a:r>
            <a:r>
              <a:rPr lang="en-US" sz="2800" dirty="0" smtClean="0"/>
              <a:t> is an open source tool</a:t>
            </a:r>
          </a:p>
          <a:p>
            <a:pPr algn="just">
              <a:lnSpc>
                <a:spcPct val="120000"/>
              </a:lnSpc>
            </a:pPr>
            <a:r>
              <a:rPr lang="en-US" sz="2800" dirty="0" smtClean="0"/>
              <a:t>Language is </a:t>
            </a:r>
            <a:r>
              <a:rPr lang="en-US" sz="2800" dirty="0" err="1" smtClean="0"/>
              <a:t>ASP.Net</a:t>
            </a:r>
            <a:endParaRPr lang="en-US" sz="2800" dirty="0"/>
          </a:p>
          <a:p>
            <a:pPr algn="just">
              <a:lnSpc>
                <a:spcPct val="120000"/>
              </a:lnSpc>
            </a:pPr>
            <a:r>
              <a:rPr lang="en-US" sz="2800" dirty="0" smtClean="0"/>
              <a:t>Has starter kits for business, normal or blog layouts</a:t>
            </a:r>
          </a:p>
          <a:p>
            <a:pPr algn="just">
              <a:lnSpc>
                <a:spcPct val="120000"/>
              </a:lnSpc>
            </a:pPr>
            <a:r>
              <a:rPr lang="en-US" sz="2800" dirty="0"/>
              <a:t>T</a:t>
            </a:r>
            <a:r>
              <a:rPr lang="en-US" sz="2800" dirty="0" smtClean="0"/>
              <a:t>he only problem tool is that the blog cannot be used by everyone, only organization moderators are able to post</a:t>
            </a:r>
          </a:p>
          <a:p>
            <a:pPr algn="just">
              <a:lnSpc>
                <a:spcPct val="120000"/>
              </a:lnSpc>
            </a:pPr>
            <a:endParaRPr lang="en-US" sz="2800" dirty="0" smtClean="0"/>
          </a:p>
          <a:p>
            <a:pPr algn="just">
              <a:lnSpc>
                <a:spcPct val="120000"/>
              </a:lnSpc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1489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Owner\Desktop\gradient9265021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200"/>
            <a:ext cx="9144000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The </a:t>
            </a:r>
            <a:r>
              <a:rPr lang="en-US" dirty="0" err="1" smtClean="0">
                <a:solidFill>
                  <a:srgbClr val="800000"/>
                </a:solidFill>
              </a:rPr>
              <a:t>Umbraco</a:t>
            </a:r>
            <a:r>
              <a:rPr lang="en-US" dirty="0" smtClean="0">
                <a:solidFill>
                  <a:srgbClr val="800000"/>
                </a:solidFill>
              </a:rPr>
              <a:t> Controller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400" dirty="0" smtClean="0"/>
              <a:t>Users can sign into this </a:t>
            </a:r>
            <a:r>
              <a:rPr lang="en-US" sz="2400" dirty="0" err="1" smtClean="0"/>
              <a:t>Umbraco</a:t>
            </a:r>
            <a:r>
              <a:rPr lang="en-US" sz="2400" dirty="0" smtClean="0"/>
              <a:t> Controller to:</a:t>
            </a:r>
          </a:p>
          <a:p>
            <a:pPr lvl="1" algn="just"/>
            <a:r>
              <a:rPr lang="en-US" sz="2400" dirty="0" smtClean="0"/>
              <a:t>add pages, </a:t>
            </a:r>
          </a:p>
          <a:p>
            <a:pPr lvl="1" algn="just"/>
            <a:r>
              <a:rPr lang="en-US" sz="2400" dirty="0" smtClean="0"/>
              <a:t>modify layout, </a:t>
            </a:r>
          </a:p>
          <a:p>
            <a:pPr lvl="1" algn="just"/>
            <a:r>
              <a:rPr lang="en-US" sz="2400" dirty="0" smtClean="0"/>
              <a:t>change code </a:t>
            </a:r>
          </a:p>
          <a:p>
            <a:pPr lvl="1" algn="just"/>
            <a:r>
              <a:rPr lang="en-US" sz="2400" dirty="0" smtClean="0"/>
              <a:t>edit expert/ members</a:t>
            </a:r>
          </a:p>
          <a:p>
            <a:pPr algn="just"/>
            <a:r>
              <a:rPr lang="en-US" sz="2400" dirty="0" smtClean="0"/>
              <a:t>How did I use </a:t>
            </a:r>
            <a:r>
              <a:rPr lang="en-US" sz="2400" dirty="0" err="1" smtClean="0"/>
              <a:t>ASP.Net</a:t>
            </a:r>
            <a:r>
              <a:rPr lang="en-US" sz="2400" dirty="0" smtClean="0"/>
              <a:t> with </a:t>
            </a:r>
            <a:r>
              <a:rPr lang="en-US" sz="2400" dirty="0" err="1" smtClean="0"/>
              <a:t>Umbraco</a:t>
            </a:r>
            <a:r>
              <a:rPr lang="en-US" sz="2400" dirty="0" smtClean="0"/>
              <a:t>?</a:t>
            </a:r>
          </a:p>
          <a:p>
            <a:pPr lvl="1" algn="just"/>
            <a:r>
              <a:rPr lang="en-US" sz="2400" dirty="0" smtClean="0"/>
              <a:t>I created </a:t>
            </a:r>
            <a:r>
              <a:rPr lang="en-US" sz="2400" dirty="0" smtClean="0">
                <a:solidFill>
                  <a:srgbClr val="003300"/>
                </a:solidFill>
              </a:rPr>
              <a:t>user controls</a:t>
            </a:r>
            <a:r>
              <a:rPr lang="en-US" sz="2400" dirty="0" smtClean="0"/>
              <a:t> in visual studio </a:t>
            </a:r>
          </a:p>
          <a:p>
            <a:pPr lvl="1" algn="just"/>
            <a:r>
              <a:rPr lang="en-US" sz="2400" dirty="0" smtClean="0"/>
              <a:t>Added them as </a:t>
            </a:r>
            <a:r>
              <a:rPr lang="en-US" sz="2400" dirty="0" smtClean="0">
                <a:solidFill>
                  <a:srgbClr val="003300"/>
                </a:solidFill>
              </a:rPr>
              <a:t>macros</a:t>
            </a:r>
            <a:r>
              <a:rPr lang="en-US" sz="2400" dirty="0" smtClean="0"/>
              <a:t> to the </a:t>
            </a:r>
            <a:r>
              <a:rPr lang="en-US" sz="2400" dirty="0" err="1" smtClean="0"/>
              <a:t>Umbraco</a:t>
            </a:r>
            <a:r>
              <a:rPr lang="en-US" sz="2400" dirty="0" smtClean="0"/>
              <a:t> controller</a:t>
            </a:r>
          </a:p>
          <a:p>
            <a:pPr lvl="1" algn="just"/>
            <a:r>
              <a:rPr lang="en-US" sz="2400" dirty="0" smtClean="0"/>
              <a:t>Added these macros to the pages code in the controller</a:t>
            </a:r>
          </a:p>
          <a:p>
            <a:pPr marL="0" indent="0" algn="just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556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Owner\Desktop\gradient9265021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200"/>
            <a:ext cx="9144000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Creating the User Control “Register”</a:t>
            </a:r>
            <a:endParaRPr lang="en-US" dirty="0">
              <a:solidFill>
                <a:srgbClr val="800000"/>
              </a:solidFill>
            </a:endParaRPr>
          </a:p>
        </p:txBody>
      </p:sp>
      <p:pic>
        <p:nvPicPr>
          <p:cNvPr id="5122" name="Picture 2" descr="C:\Users\Owner\Desktop\c.pn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30364"/>
            <a:ext cx="8229600" cy="4265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842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Owner\Desktop\gradient9265021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200"/>
            <a:ext cx="9144000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The Database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Microsoft SQL Express</a:t>
            </a:r>
          </a:p>
          <a:p>
            <a:pPr algn="just"/>
            <a:r>
              <a:rPr lang="en-US" dirty="0" smtClean="0"/>
              <a:t>To connect to the database, at first I used simple connection strings but my company mentor showed me that </a:t>
            </a:r>
            <a:r>
              <a:rPr lang="en-US" dirty="0" smtClean="0">
                <a:solidFill>
                  <a:srgbClr val="003300"/>
                </a:solidFill>
              </a:rPr>
              <a:t>Data Access Layers</a:t>
            </a:r>
            <a:r>
              <a:rPr lang="en-US" dirty="0" smtClean="0"/>
              <a:t> (DAL) can be used</a:t>
            </a:r>
          </a:p>
          <a:p>
            <a:pPr algn="just"/>
            <a:r>
              <a:rPr lang="en-US" dirty="0" smtClean="0"/>
              <a:t>DAL is a </a:t>
            </a:r>
            <a:r>
              <a:rPr lang="en-US" dirty="0" err="1" smtClean="0"/>
              <a:t>.Net</a:t>
            </a:r>
            <a:r>
              <a:rPr lang="en-US" dirty="0" smtClean="0"/>
              <a:t> application architecture, DAL typically contain methods for accessing the underlying database data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84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Owner\Desktop\gradient9265021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200"/>
            <a:ext cx="9144000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Database Continued …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20000"/>
              </a:lnSpc>
            </a:pPr>
            <a:r>
              <a:rPr lang="en-US" dirty="0" smtClean="0"/>
              <a:t>To search for resources in </a:t>
            </a:r>
            <a:r>
              <a:rPr lang="en-US" dirty="0" err="1" smtClean="0"/>
              <a:t>SearchBibliography</a:t>
            </a:r>
            <a:r>
              <a:rPr lang="en-US" dirty="0" smtClean="0"/>
              <a:t> the following connection string was used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en-US" dirty="0" smtClean="0">
                <a:solidFill>
                  <a:srgbClr val="003300"/>
                </a:solidFill>
              </a:rPr>
              <a:t>SqlDataSource1.ConnectionString=</a:t>
            </a:r>
            <a:r>
              <a:rPr lang="en-US" dirty="0" err="1" smtClean="0">
                <a:solidFill>
                  <a:srgbClr val="003300"/>
                </a:solidFill>
              </a:rPr>
              <a:t>ConfigurationManager.AppSettings</a:t>
            </a:r>
            <a:r>
              <a:rPr lang="en-US" dirty="0" smtClean="0">
                <a:solidFill>
                  <a:srgbClr val="003300"/>
                </a:solidFill>
              </a:rPr>
              <a:t>["</a:t>
            </a:r>
            <a:r>
              <a:rPr lang="en-US" dirty="0" err="1" smtClean="0">
                <a:solidFill>
                  <a:srgbClr val="003300"/>
                </a:solidFill>
              </a:rPr>
              <a:t>umbracoDbDSN</a:t>
            </a:r>
            <a:r>
              <a:rPr lang="en-US" dirty="0" smtClean="0">
                <a:solidFill>
                  <a:srgbClr val="003300"/>
                </a:solidFill>
              </a:rPr>
              <a:t>"];</a:t>
            </a:r>
          </a:p>
          <a:p>
            <a:pPr algn="just">
              <a:lnSpc>
                <a:spcPct val="120000"/>
              </a:lnSpc>
            </a:pPr>
            <a:r>
              <a:rPr lang="en-US" dirty="0" smtClean="0"/>
              <a:t>To search for experts in member search the following was used: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en-US" dirty="0" err="1" smtClean="0">
                <a:solidFill>
                  <a:srgbClr val="003300"/>
                </a:solidFill>
              </a:rPr>
              <a:t>var</a:t>
            </a:r>
            <a:r>
              <a:rPr lang="en-US" dirty="0" smtClean="0">
                <a:solidFill>
                  <a:srgbClr val="003300"/>
                </a:solidFill>
              </a:rPr>
              <a:t> members = </a:t>
            </a:r>
            <a:r>
              <a:rPr lang="en-US" dirty="0" err="1" smtClean="0">
                <a:solidFill>
                  <a:srgbClr val="003300"/>
                </a:solidFill>
              </a:rPr>
              <a:t>q.ExecuteTypedList</a:t>
            </a:r>
            <a:r>
              <a:rPr lang="en-US" dirty="0" smtClean="0">
                <a:solidFill>
                  <a:srgbClr val="003300"/>
                </a:solidFill>
              </a:rPr>
              <a:t>&lt;</a:t>
            </a:r>
            <a:r>
              <a:rPr lang="en-US" dirty="0" err="1" smtClean="0">
                <a:solidFill>
                  <a:srgbClr val="003300"/>
                </a:solidFill>
              </a:rPr>
              <a:t>DAL.Member</a:t>
            </a:r>
            <a:r>
              <a:rPr lang="en-US" dirty="0" smtClean="0">
                <a:solidFill>
                  <a:srgbClr val="003300"/>
                </a:solidFill>
              </a:rPr>
              <a:t>&gt;();</a:t>
            </a:r>
          </a:p>
          <a:p>
            <a:pPr algn="just">
              <a:lnSpc>
                <a:spcPct val="120000"/>
              </a:lnSpc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2885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Owner\Desktop\gradient9265021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200"/>
            <a:ext cx="9144000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800000"/>
                </a:solidFill>
              </a:rPr>
              <a:t>Database Continued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cmsMember</a:t>
            </a:r>
            <a:r>
              <a:rPr lang="en-US" dirty="0" smtClean="0"/>
              <a:t> Table Data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971800"/>
            <a:ext cx="7138161" cy="182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406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Owner\Desktop\gradient9265021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200"/>
            <a:ext cx="9144000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Future Work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10000"/>
              </a:lnSpc>
            </a:pPr>
            <a:r>
              <a:rPr lang="en-US" dirty="0" smtClean="0"/>
              <a:t>Missing Implementations</a:t>
            </a:r>
          </a:p>
          <a:p>
            <a:pPr lvl="1" algn="just">
              <a:lnSpc>
                <a:spcPct val="110000"/>
              </a:lnSpc>
            </a:pPr>
            <a:r>
              <a:rPr lang="en-US" dirty="0"/>
              <a:t>	</a:t>
            </a:r>
            <a:r>
              <a:rPr lang="en-US" dirty="0" smtClean="0"/>
              <a:t>A more specific search engine for both the Bibliography and Experts</a:t>
            </a:r>
          </a:p>
          <a:p>
            <a:pPr lvl="1" algn="just">
              <a:lnSpc>
                <a:spcPct val="110000"/>
              </a:lnSpc>
            </a:pPr>
            <a:r>
              <a:rPr lang="en-US" dirty="0" smtClean="0"/>
              <a:t>Notification emails on the registration of a new expert to both the moderators and the new expert themselves</a:t>
            </a:r>
          </a:p>
          <a:p>
            <a:pPr algn="just">
              <a:lnSpc>
                <a:spcPct val="110000"/>
              </a:lnSpc>
            </a:pPr>
            <a:r>
              <a:rPr lang="en-US" dirty="0" smtClean="0"/>
              <a:t>Address the issue with changing properties of the experts</a:t>
            </a:r>
          </a:p>
          <a:p>
            <a:pPr algn="just">
              <a:lnSpc>
                <a:spcPct val="110000"/>
              </a:lnSpc>
            </a:pPr>
            <a:r>
              <a:rPr lang="en-US" dirty="0" smtClean="0"/>
              <a:t>There is no way in an expert can remove themselves</a:t>
            </a:r>
          </a:p>
          <a:p>
            <a:pPr algn="just">
              <a:lnSpc>
                <a:spcPct val="110000"/>
              </a:lnSpc>
            </a:pPr>
            <a:r>
              <a:rPr lang="en-US" dirty="0" smtClean="0"/>
              <a:t>Translator</a:t>
            </a:r>
          </a:p>
          <a:p>
            <a:pPr lvl="1" algn="just">
              <a:lnSpc>
                <a:spcPct val="11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479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373</Words>
  <Application>Microsoft Office PowerPoint</Application>
  <PresentationFormat>On-screen Show (4:3)</PresentationFormat>
  <Paragraphs>60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The Western Indian Ocean- Invasive Species Practitioners Network  (WIO-ISPN)</vt:lpstr>
      <vt:lpstr>Overview</vt:lpstr>
      <vt:lpstr>The Tool</vt:lpstr>
      <vt:lpstr>The Umbraco Controller</vt:lpstr>
      <vt:lpstr>Creating the User Control “Register”</vt:lpstr>
      <vt:lpstr>The Database</vt:lpstr>
      <vt:lpstr>Database Continued …</vt:lpstr>
      <vt:lpstr>Database Continued …</vt:lpstr>
      <vt:lpstr>Future Work</vt:lpstr>
      <vt:lpstr>What I Have Gained</vt:lpstr>
      <vt:lpstr>Acknowledgement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Western Indian Ocean- Invasive Species Practitioners Network  (WIO-ISPN)</dc:title>
  <dc:creator>Owner</dc:creator>
  <cp:lastModifiedBy>Owner</cp:lastModifiedBy>
  <cp:revision>64</cp:revision>
  <dcterms:created xsi:type="dcterms:W3CDTF">2012-10-14T21:04:20Z</dcterms:created>
  <dcterms:modified xsi:type="dcterms:W3CDTF">2012-10-18T06:21:31Z</dcterms:modified>
</cp:coreProperties>
</file>